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610600" cy="16001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Buddhist Architecture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Buddhism developed from the teachings of Gautama, the Buddha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According to him, the way of salvation was NIRVANA (Mind &amp; Soul)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He </a:t>
            </a:r>
            <a:r>
              <a:rPr lang="en-US" dirty="0" err="1" smtClean="0"/>
              <a:t>organised</a:t>
            </a:r>
            <a:r>
              <a:rPr lang="en-US" dirty="0" smtClean="0"/>
              <a:t> his followers in the </a:t>
            </a:r>
            <a:r>
              <a:rPr lang="en-US" dirty="0" err="1" smtClean="0"/>
              <a:t>Sangha</a:t>
            </a:r>
            <a:endParaRPr lang="en-US" dirty="0" smtClean="0"/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During </a:t>
            </a:r>
            <a:r>
              <a:rPr lang="en-US" dirty="0" err="1" smtClean="0">
                <a:solidFill>
                  <a:srgbClr val="FFC000"/>
                </a:solidFill>
              </a:rPr>
              <a:t>Kaniska</a:t>
            </a:r>
            <a:r>
              <a:rPr lang="en-US" dirty="0" smtClean="0">
                <a:solidFill>
                  <a:srgbClr val="FFC000"/>
                </a:solidFill>
              </a:rPr>
              <a:t> Reign </a:t>
            </a:r>
            <a:r>
              <a:rPr lang="en-US" dirty="0" smtClean="0"/>
              <a:t>There arouse a division across : </a:t>
            </a:r>
            <a:r>
              <a:rPr lang="en-US" dirty="0" err="1" smtClean="0"/>
              <a:t>Hinayana</a:t>
            </a:r>
            <a:r>
              <a:rPr lang="en-US" dirty="0" smtClean="0"/>
              <a:t> and Mahayana sect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According to </a:t>
            </a:r>
            <a:r>
              <a:rPr lang="en-US" dirty="0" err="1" smtClean="0"/>
              <a:t>Hinayana</a:t>
            </a:r>
            <a:r>
              <a:rPr lang="en-US" dirty="0" smtClean="0"/>
              <a:t> sect, the original teachings and worships were to be followed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while the Mahayana sect worships Buddha as God and the Buddha was represented in human form.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6019800"/>
          </a:xfrm>
        </p:spPr>
        <p:txBody>
          <a:bodyPr/>
          <a:lstStyle/>
          <a:p>
            <a:r>
              <a:rPr lang="en-US" dirty="0" smtClean="0"/>
              <a:t>Double row of columns divide whole area into nave , ( used as congregational space) in the centre and double aisles (</a:t>
            </a:r>
            <a:r>
              <a:rPr lang="en-US" dirty="0" err="1" smtClean="0"/>
              <a:t>circumbulation</a:t>
            </a:r>
            <a:r>
              <a:rPr lang="en-US" dirty="0" smtClean="0"/>
              <a:t> space) all around the colonnade and </a:t>
            </a:r>
            <a:r>
              <a:rPr lang="en-US" dirty="0" err="1" smtClean="0"/>
              <a:t>stupa</a:t>
            </a:r>
            <a:endParaRPr lang="en-US" dirty="0" smtClean="0"/>
          </a:p>
          <a:p>
            <a:r>
              <a:rPr lang="en-US" dirty="0" smtClean="0"/>
              <a:t>Entry through rectangular opening with </a:t>
            </a:r>
            <a:r>
              <a:rPr lang="en-US" dirty="0" err="1" smtClean="0"/>
              <a:t>chaitya</a:t>
            </a:r>
            <a:r>
              <a:rPr lang="en-US" dirty="0" smtClean="0"/>
              <a:t> window or sun window (derived from period hut)</a:t>
            </a:r>
          </a:p>
          <a:p>
            <a:r>
              <a:rPr lang="en-US" dirty="0" err="1" smtClean="0"/>
              <a:t>Stupa</a:t>
            </a:r>
            <a:r>
              <a:rPr lang="en-US" dirty="0" smtClean="0"/>
              <a:t> has been carved out of living rock</a:t>
            </a:r>
          </a:p>
          <a:p>
            <a:r>
              <a:rPr lang="en-US" dirty="0" smtClean="0"/>
              <a:t>Examples: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Chaitya</a:t>
            </a:r>
            <a:r>
              <a:rPr lang="en-US" dirty="0" smtClean="0"/>
              <a:t> cave at </a:t>
            </a:r>
            <a:r>
              <a:rPr lang="en-US" dirty="0" err="1" smtClean="0"/>
              <a:t>Bhaja</a:t>
            </a:r>
            <a:r>
              <a:rPr lang="en-US" dirty="0" smtClean="0"/>
              <a:t>, Karle, Ajanta</a:t>
            </a:r>
          </a:p>
          <a:p>
            <a:pPr>
              <a:buNone/>
            </a:pPr>
            <a:r>
              <a:rPr lang="nn-NO" dirty="0" smtClean="0"/>
              <a:t>	Chaitya hall at Kondane, Ellora</a:t>
            </a:r>
            <a:endParaRPr lang="en-US" dirty="0"/>
          </a:p>
        </p:txBody>
      </p:sp>
      <p:pic>
        <p:nvPicPr>
          <p:cNvPr id="5122" name="Picture 2" descr="E:\Laju Academic 2017-2018\E Content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083386"/>
            <a:ext cx="2895600" cy="1926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Chaitya</a:t>
            </a:r>
            <a:r>
              <a:rPr lang="en-US" dirty="0" smtClean="0">
                <a:solidFill>
                  <a:srgbClr val="FF0000"/>
                </a:solidFill>
              </a:rPr>
              <a:t> hall at </a:t>
            </a:r>
            <a:r>
              <a:rPr lang="en-US" dirty="0" err="1" smtClean="0">
                <a:solidFill>
                  <a:srgbClr val="FF0000"/>
                </a:solidFill>
              </a:rPr>
              <a:t>karle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Gigantic hall(14mx46m) with 13.7m high vaulted roof , is very unique and extra ordinary than other </a:t>
            </a:r>
            <a:r>
              <a:rPr lang="en-US" dirty="0" err="1" smtClean="0"/>
              <a:t>chaitya</a:t>
            </a:r>
            <a:r>
              <a:rPr lang="en-US" dirty="0" smtClean="0"/>
              <a:t> hall</a:t>
            </a:r>
          </a:p>
          <a:p>
            <a:r>
              <a:rPr lang="en-US" dirty="0" smtClean="0"/>
              <a:t>• A large platform built at the sloping hill side leading to the magnificent cave</a:t>
            </a:r>
          </a:p>
          <a:p>
            <a:r>
              <a:rPr lang="en-US" dirty="0" smtClean="0"/>
              <a:t>• Entrance is guided by 2 enormous 15.2 m high free standing stone column crowned with lion</a:t>
            </a:r>
          </a:p>
          <a:p>
            <a:r>
              <a:rPr lang="en-US" dirty="0" smtClean="0"/>
              <a:t>• The next important part is a </a:t>
            </a:r>
            <a:r>
              <a:rPr lang="en-US" dirty="0" err="1" smtClean="0"/>
              <a:t>trantitional</a:t>
            </a:r>
            <a:r>
              <a:rPr lang="en-US" dirty="0" smtClean="0"/>
              <a:t> vestibule with double height.</a:t>
            </a:r>
          </a:p>
          <a:p>
            <a:r>
              <a:rPr lang="en-US" dirty="0" smtClean="0"/>
              <a:t>The walls are </a:t>
            </a:r>
            <a:r>
              <a:rPr lang="en-US" dirty="0" err="1" smtClean="0"/>
              <a:t>magnificiently</a:t>
            </a:r>
            <a:r>
              <a:rPr lang="en-US" dirty="0" smtClean="0"/>
              <a:t> carved with recessed sun window set in horse shoe archway</a:t>
            </a:r>
          </a:p>
          <a:p>
            <a:r>
              <a:rPr lang="en-US" dirty="0" smtClean="0"/>
              <a:t> The hall contains 2 rows of column forming nave at the centre and aisles all around which was used for </a:t>
            </a:r>
            <a:r>
              <a:rPr lang="en-US" dirty="0" err="1" smtClean="0"/>
              <a:t>circumbulation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of </a:t>
            </a:r>
            <a:r>
              <a:rPr lang="en-US" dirty="0" err="1" smtClean="0"/>
              <a:t>chaitya,Karle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6627" y="1935163"/>
            <a:ext cx="605074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562600"/>
          </a:xfrm>
        </p:spPr>
        <p:txBody>
          <a:bodyPr/>
          <a:lstStyle/>
          <a:p>
            <a:r>
              <a:rPr lang="en-US" dirty="0" smtClean="0"/>
              <a:t>Each column is 7.32 m high with 1.22m </a:t>
            </a:r>
            <a:r>
              <a:rPr lang="en-US" dirty="0" err="1" smtClean="0"/>
              <a:t>dia</a:t>
            </a:r>
            <a:endParaRPr lang="en-US" dirty="0" smtClean="0"/>
          </a:p>
          <a:p>
            <a:r>
              <a:rPr lang="en-US" dirty="0" smtClean="0"/>
              <a:t>The shaft is octagonal with vase shaped base</a:t>
            </a:r>
          </a:p>
          <a:p>
            <a:r>
              <a:rPr lang="en-US" dirty="0" smtClean="0"/>
              <a:t>Capital is bell shaped and sculptured</a:t>
            </a:r>
          </a:p>
          <a:p>
            <a:r>
              <a:rPr lang="en-US" dirty="0" smtClean="0"/>
              <a:t> The </a:t>
            </a:r>
            <a:r>
              <a:rPr lang="en-US" dirty="0" err="1" smtClean="0"/>
              <a:t>stupa</a:t>
            </a:r>
            <a:r>
              <a:rPr lang="en-US" dirty="0" smtClean="0"/>
              <a:t> at the end is carved with railing and has inverted pyramid type finial</a:t>
            </a:r>
          </a:p>
          <a:p>
            <a:r>
              <a:rPr lang="en-US" dirty="0" smtClean="0"/>
              <a:t> The marvelous things of the cave are magical quality space, light and sculpture along with their relationship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382000" cy="8199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Vihara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6019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These are the residential places of the </a:t>
            </a:r>
            <a:r>
              <a:rPr lang="en-US" dirty="0" err="1" smtClean="0"/>
              <a:t>buddhist</a:t>
            </a:r>
            <a:r>
              <a:rPr lang="en-US" dirty="0" smtClean="0"/>
              <a:t> priests.</a:t>
            </a:r>
          </a:p>
          <a:p>
            <a:r>
              <a:rPr lang="en-US" dirty="0" smtClean="0"/>
              <a:t> They consist of a main-hall entered by a door-way.</a:t>
            </a:r>
          </a:p>
          <a:p>
            <a:r>
              <a:rPr lang="en-US" dirty="0" smtClean="0"/>
              <a:t>They also contain the assembly hall, dining chambers.</a:t>
            </a:r>
          </a:p>
          <a:p>
            <a:r>
              <a:rPr lang="en-US" dirty="0" smtClean="0"/>
              <a:t> From the halls deep into the rocks, cells are provided for meditation.</a:t>
            </a:r>
          </a:p>
          <a:p>
            <a:r>
              <a:rPr lang="en-US" dirty="0" smtClean="0"/>
              <a:t> The shrines contains beautiful figures of Buddha and the walls of the antechamber depict</a:t>
            </a:r>
          </a:p>
          <a:p>
            <a:r>
              <a:rPr lang="en-US" dirty="0" smtClean="0"/>
              <a:t>the stories based on Buddha's life and fine frescoes as in case of Ajanta.</a:t>
            </a:r>
          </a:p>
          <a:p>
            <a:r>
              <a:rPr lang="en-US" dirty="0" smtClean="0"/>
              <a:t>Some great structural </a:t>
            </a:r>
            <a:r>
              <a:rPr lang="en-US" dirty="0" err="1" smtClean="0"/>
              <a:t>viharas</a:t>
            </a:r>
            <a:r>
              <a:rPr lang="en-US" dirty="0" smtClean="0"/>
              <a:t> were about 60m high covered with glazed tiles.</a:t>
            </a:r>
          </a:p>
          <a:p>
            <a:r>
              <a:rPr lang="en-US" dirty="0" smtClean="0"/>
              <a:t>Pillars were richly chiseled in the form of dragons.</a:t>
            </a:r>
          </a:p>
          <a:p>
            <a:r>
              <a:rPr lang="en-US" dirty="0" smtClean="0"/>
              <a:t>Beams were painted in red and rafter with all colors of rainbow.</a:t>
            </a:r>
          </a:p>
          <a:p>
            <a:r>
              <a:rPr lang="en-US" dirty="0" err="1" smtClean="0"/>
              <a:t>Viharas</a:t>
            </a:r>
            <a:r>
              <a:rPr lang="en-US" dirty="0" smtClean="0"/>
              <a:t> were literally the pleasure gardens of monastic precincts.</a:t>
            </a:r>
          </a:p>
          <a:p>
            <a:r>
              <a:rPr lang="en-US" dirty="0" smtClean="0"/>
              <a:t> Some of the important Buddhist </a:t>
            </a:r>
            <a:r>
              <a:rPr lang="en-US" dirty="0" err="1" smtClean="0"/>
              <a:t>viharas</a:t>
            </a:r>
            <a:r>
              <a:rPr lang="en-US" dirty="0" smtClean="0"/>
              <a:t> are those at Ajanta, </a:t>
            </a:r>
            <a:r>
              <a:rPr lang="en-US" dirty="0" err="1" smtClean="0"/>
              <a:t>Ellora</a:t>
            </a:r>
            <a:r>
              <a:rPr lang="en-US" dirty="0" smtClean="0"/>
              <a:t>. Nasik, Karle, </a:t>
            </a:r>
            <a:r>
              <a:rPr lang="en-US" dirty="0" err="1" smtClean="0"/>
              <a:t>Kanheri</a:t>
            </a:r>
            <a:r>
              <a:rPr lang="en-US" dirty="0" smtClean="0"/>
              <a:t>, </a:t>
            </a:r>
            <a:r>
              <a:rPr lang="en-US" dirty="0" err="1" smtClean="0"/>
              <a:t>Bagh</a:t>
            </a:r>
            <a:r>
              <a:rPr lang="en-US" dirty="0" smtClean="0"/>
              <a:t> and </a:t>
            </a:r>
            <a:r>
              <a:rPr lang="en-US" dirty="0" err="1" smtClean="0"/>
              <a:t>Badami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228600" y="609600"/>
            <a:ext cx="85344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site for structural </a:t>
            </a:r>
            <a:r>
              <a:rPr lang="en-US" dirty="0" err="1" smtClean="0"/>
              <a:t>viharas</a:t>
            </a:r>
            <a:r>
              <a:rPr lang="en-US" dirty="0" smtClean="0"/>
              <a:t> has to fulfill the two conditions:</a:t>
            </a:r>
          </a:p>
          <a:p>
            <a:pPr>
              <a:buNone/>
            </a:pPr>
            <a:r>
              <a:rPr lang="en-US" dirty="0" err="1" smtClean="0"/>
              <a:t>a.Proximity</a:t>
            </a:r>
            <a:r>
              <a:rPr lang="en-US" dirty="0" smtClean="0"/>
              <a:t> to some village</a:t>
            </a:r>
          </a:p>
          <a:p>
            <a:pPr>
              <a:buNone/>
            </a:pPr>
            <a:r>
              <a:rPr lang="en-US" dirty="0" err="1" smtClean="0"/>
              <a:t>b.Enough</a:t>
            </a:r>
            <a:r>
              <a:rPr lang="en-US" dirty="0" smtClean="0"/>
              <a:t> seclusion to ensure the proper atmosphere for</a:t>
            </a:r>
          </a:p>
          <a:p>
            <a:pPr>
              <a:buNone/>
            </a:pPr>
            <a:r>
              <a:rPr lang="en-US" dirty="0" err="1" smtClean="0"/>
              <a:t>medtation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According to </a:t>
            </a:r>
            <a:r>
              <a:rPr lang="en-US" b="1" dirty="0" err="1" smtClean="0">
                <a:solidFill>
                  <a:srgbClr val="00B050"/>
                </a:solidFill>
              </a:rPr>
              <a:t>Pali</a:t>
            </a:r>
            <a:r>
              <a:rPr lang="en-US" b="1" dirty="0" smtClean="0">
                <a:solidFill>
                  <a:srgbClr val="00B050"/>
                </a:solidFill>
              </a:rPr>
              <a:t> texts, the </a:t>
            </a:r>
            <a:r>
              <a:rPr lang="en-US" b="1" dirty="0" err="1" smtClean="0">
                <a:solidFill>
                  <a:srgbClr val="00B050"/>
                </a:solidFill>
              </a:rPr>
              <a:t>viharas</a:t>
            </a:r>
            <a:r>
              <a:rPr lang="en-US" b="1" dirty="0" smtClean="0">
                <a:solidFill>
                  <a:srgbClr val="00B050"/>
                </a:solidFill>
              </a:rPr>
              <a:t> include:</a:t>
            </a:r>
          </a:p>
          <a:p>
            <a:pPr>
              <a:buNone/>
            </a:pPr>
            <a:r>
              <a:rPr lang="en-US" dirty="0" smtClean="0"/>
              <a:t>1.Living rooms</a:t>
            </a:r>
          </a:p>
          <a:p>
            <a:pPr>
              <a:buNone/>
            </a:pPr>
            <a:r>
              <a:rPr lang="en-US" dirty="0" smtClean="0"/>
              <a:t>2.Private dwellings (</a:t>
            </a:r>
            <a:r>
              <a:rPr lang="en-US" dirty="0" err="1" smtClean="0"/>
              <a:t>parivenas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3.Mandapas</a:t>
            </a:r>
          </a:p>
          <a:p>
            <a:pPr>
              <a:buNone/>
            </a:pPr>
            <a:r>
              <a:rPr lang="en-US" dirty="0" smtClean="0"/>
              <a:t>4.Service corridors (</a:t>
            </a:r>
            <a:r>
              <a:rPr lang="en-US" dirty="0" err="1" smtClean="0"/>
              <a:t>upatthama</a:t>
            </a:r>
            <a:r>
              <a:rPr lang="en-US" dirty="0" smtClean="0"/>
              <a:t> </a:t>
            </a:r>
            <a:r>
              <a:rPr lang="en-US" dirty="0" err="1" smtClean="0"/>
              <a:t>salas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5.Aggi </a:t>
            </a:r>
            <a:r>
              <a:rPr lang="en-US" dirty="0" err="1" smtClean="0"/>
              <a:t>salas</a:t>
            </a:r>
            <a:r>
              <a:rPr lang="en-US" dirty="0" smtClean="0"/>
              <a:t> (Halls with the fire places)</a:t>
            </a:r>
          </a:p>
          <a:p>
            <a:pPr>
              <a:buNone/>
            </a:pPr>
            <a:r>
              <a:rPr lang="en-US" dirty="0" smtClean="0"/>
              <a:t>6.Kothaks (porches)</a:t>
            </a:r>
          </a:p>
          <a:p>
            <a:pPr>
              <a:buNone/>
            </a:pPr>
            <a:r>
              <a:rPr lang="en-US" dirty="0" smtClean="0"/>
              <a:t>7.Chankamas (</a:t>
            </a:r>
            <a:r>
              <a:rPr lang="en-US" dirty="0" err="1" smtClean="0"/>
              <a:t>proomenades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8.Store houses</a:t>
            </a:r>
          </a:p>
          <a:p>
            <a:pPr>
              <a:buNone/>
            </a:pPr>
            <a:r>
              <a:rPr lang="en-US" dirty="0" smtClean="0"/>
              <a:t>9.Passages attached to bathrooms</a:t>
            </a:r>
          </a:p>
          <a:p>
            <a:pPr>
              <a:buNone/>
            </a:pPr>
            <a:r>
              <a:rPr lang="en-US" dirty="0" smtClean="0"/>
              <a:t>10.Wells</a:t>
            </a:r>
          </a:p>
          <a:p>
            <a:pPr>
              <a:buNone/>
            </a:pPr>
            <a:r>
              <a:rPr lang="en-US" dirty="0" smtClean="0"/>
              <a:t>11.Sheds attached to walls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8606"/>
            <a:ext cx="5373837" cy="646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40100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19200"/>
            <a:ext cx="30003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066800"/>
          </a:xfrm>
        </p:spPr>
        <p:txBody>
          <a:bodyPr/>
          <a:lstStyle/>
          <a:p>
            <a:r>
              <a:rPr lang="en-US" dirty="0" err="1" smtClean="0"/>
              <a:t>Stupa</a:t>
            </a:r>
            <a:r>
              <a:rPr lang="en-US" dirty="0" smtClean="0"/>
              <a:t> :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first Buddhist 'shrines' were mere piles of stone or rubble </a:t>
            </a:r>
            <a:r>
              <a:rPr lang="en-US" dirty="0" smtClean="0"/>
              <a:t>containing relics </a:t>
            </a:r>
            <a:r>
              <a:rPr lang="en-US" dirty="0" smtClean="0"/>
              <a:t>of the </a:t>
            </a:r>
            <a:r>
              <a:rPr lang="en-US" dirty="0" smtClean="0"/>
              <a:t>Buddha.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Over </a:t>
            </a:r>
            <a:r>
              <a:rPr lang="en-US" dirty="0" smtClean="0"/>
              <a:t>time it became necessary to 'upgrade' these structures, </a:t>
            </a:r>
            <a:r>
              <a:rPr lang="en-US" dirty="0" smtClean="0"/>
              <a:t>in conformity </a:t>
            </a:r>
            <a:r>
              <a:rPr lang="en-US" dirty="0" smtClean="0"/>
              <a:t>with Buddhism's rising status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For structural reasons it was necessary to have a wide base, </a:t>
            </a:r>
            <a:r>
              <a:rPr lang="en-US" dirty="0" smtClean="0"/>
              <a:t>tapering towards </a:t>
            </a:r>
            <a:r>
              <a:rPr lang="en-US" dirty="0" smtClean="0"/>
              <a:t>the </a:t>
            </a:r>
            <a:r>
              <a:rPr lang="en-US" dirty="0" smtClean="0"/>
              <a:t>top.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 smtClean="0"/>
              <a:t>form chosen for the Buddhist </a:t>
            </a:r>
            <a:r>
              <a:rPr lang="en-US" dirty="0" err="1" smtClean="0"/>
              <a:t>Stupa</a:t>
            </a:r>
            <a:r>
              <a:rPr lang="en-US" dirty="0" smtClean="0"/>
              <a:t> was that of a sphere </a:t>
            </a:r>
            <a:r>
              <a:rPr lang="en-US" dirty="0" smtClean="0"/>
              <a:t>– as much </a:t>
            </a:r>
            <a:r>
              <a:rPr lang="en-US" dirty="0" smtClean="0"/>
              <a:t>for the shape's metaphysical associations as for the fact that it was </a:t>
            </a:r>
            <a:r>
              <a:rPr lang="en-US" dirty="0" smtClean="0"/>
              <a:t>an antipode </a:t>
            </a:r>
            <a:r>
              <a:rPr lang="en-US" dirty="0" smtClean="0"/>
              <a:t>to the square/rectangular form of Hindu temples.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6172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 err="1" smtClean="0"/>
              <a:t>Stupa</a:t>
            </a:r>
            <a:r>
              <a:rPr lang="en-US" dirty="0" smtClean="0"/>
              <a:t> was the most sacred symbol of the Buddha.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These </a:t>
            </a:r>
            <a:r>
              <a:rPr lang="en-US" dirty="0" smtClean="0"/>
              <a:t>were tumuli of brick with a great spiritual significance.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Normally </a:t>
            </a:r>
            <a:r>
              <a:rPr lang="en-US" dirty="0" smtClean="0"/>
              <a:t>consisted of: Masonry hemisphere 70’ 0” dia.,35’0” high.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Solid of large </a:t>
            </a:r>
            <a:r>
              <a:rPr lang="en-US" dirty="0" err="1" smtClean="0"/>
              <a:t>unburnt</a:t>
            </a:r>
            <a:r>
              <a:rPr lang="en-US" dirty="0" smtClean="0"/>
              <a:t> bricks each around 16”x10”x3”.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In the center of this mound or </a:t>
            </a:r>
            <a:r>
              <a:rPr lang="en-US" dirty="0" err="1" smtClean="0"/>
              <a:t>Anda</a:t>
            </a:r>
            <a:r>
              <a:rPr lang="en-US" dirty="0" smtClean="0"/>
              <a:t> was a small space for a receptacle containing the </a:t>
            </a:r>
            <a:r>
              <a:rPr lang="en-US" dirty="0" smtClean="0"/>
              <a:t>relic of </a:t>
            </a:r>
            <a:r>
              <a:rPr lang="en-US" dirty="0" smtClean="0"/>
              <a:t>the Buddha.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On </a:t>
            </a:r>
            <a:r>
              <a:rPr lang="en-US" dirty="0" smtClean="0"/>
              <a:t>the summit was an honorific umbrella – wooden parasol </a:t>
            </a:r>
            <a:r>
              <a:rPr lang="en-US" dirty="0" err="1" smtClean="0"/>
              <a:t>Chattrayashti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 smtClean="0"/>
              <a:t>brickwork of the </a:t>
            </a:r>
            <a:r>
              <a:rPr lang="en-US" dirty="0" err="1" smtClean="0"/>
              <a:t>stupa</a:t>
            </a:r>
            <a:r>
              <a:rPr lang="en-US" dirty="0" smtClean="0"/>
              <a:t> was finished of with a thick layer of plaster in which </a:t>
            </a:r>
            <a:r>
              <a:rPr lang="en-US" dirty="0" smtClean="0"/>
              <a:t>recesses were </a:t>
            </a:r>
            <a:r>
              <a:rPr lang="en-US" dirty="0" smtClean="0"/>
              <a:t>left at intervals for small lamps to be lit during festivals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 </a:t>
            </a:r>
            <a:r>
              <a:rPr lang="en-US" dirty="0" smtClean="0"/>
              <a:t>certain amount of </a:t>
            </a:r>
            <a:r>
              <a:rPr lang="en-US" dirty="0" err="1" smtClean="0"/>
              <a:t>colour</a:t>
            </a:r>
            <a:r>
              <a:rPr lang="en-US" dirty="0" smtClean="0"/>
              <a:t> and gilding was also applied, furnished with festoons of </a:t>
            </a:r>
            <a:r>
              <a:rPr lang="en-US" dirty="0" smtClean="0"/>
              <a:t>flowers and </a:t>
            </a:r>
            <a:r>
              <a:rPr lang="en-US" dirty="0" smtClean="0"/>
              <a:t>drapery with banners and flags.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Buddhist Architecture</a:t>
            </a:r>
          </a:p>
          <a:p>
            <a:r>
              <a:rPr lang="en-US" sz="4400" dirty="0" err="1" smtClean="0"/>
              <a:t>Hinayana</a:t>
            </a:r>
            <a:r>
              <a:rPr lang="en-US" sz="4400" dirty="0" smtClean="0"/>
              <a:t> and Mahayana sect</a:t>
            </a:r>
          </a:p>
          <a:p>
            <a:r>
              <a:rPr lang="en-US" sz="4400" dirty="0" err="1" smtClean="0"/>
              <a:t>Ahokan</a:t>
            </a:r>
            <a:r>
              <a:rPr lang="en-US" sz="4400" dirty="0" smtClean="0"/>
              <a:t> Pillars</a:t>
            </a:r>
          </a:p>
          <a:p>
            <a:r>
              <a:rPr lang="en-US" sz="4400" dirty="0" err="1" smtClean="0"/>
              <a:t>Chaitya</a:t>
            </a:r>
            <a:r>
              <a:rPr lang="en-US" sz="4400" dirty="0" smtClean="0"/>
              <a:t> halls</a:t>
            </a:r>
          </a:p>
          <a:p>
            <a:r>
              <a:rPr lang="en-US" sz="4400" dirty="0" err="1" smtClean="0"/>
              <a:t>Viharas</a:t>
            </a:r>
            <a:endParaRPr lang="en-US" sz="4400" dirty="0" smtClean="0"/>
          </a:p>
          <a:p>
            <a:r>
              <a:rPr lang="en-US" sz="4400" dirty="0" err="1" smtClean="0"/>
              <a:t>Stupas</a:t>
            </a:r>
            <a:endParaRPr lang="en-US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219200"/>
          </a:xfrm>
        </p:spPr>
        <p:txBody>
          <a:bodyPr/>
          <a:lstStyle/>
          <a:p>
            <a:r>
              <a:rPr lang="en-US" dirty="0" err="1" smtClean="0"/>
              <a:t>Sanchi</a:t>
            </a:r>
            <a:r>
              <a:rPr lang="en-US" dirty="0" smtClean="0"/>
              <a:t> </a:t>
            </a:r>
            <a:r>
              <a:rPr lang="en-US" dirty="0" err="1" smtClean="0"/>
              <a:t>Stupa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Reconstructed </a:t>
            </a:r>
            <a:r>
              <a:rPr lang="en-US" dirty="0" smtClean="0"/>
              <a:t>around 150 BC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Enlarged </a:t>
            </a:r>
            <a:r>
              <a:rPr lang="en-US" dirty="0" smtClean="0"/>
              <a:t>to nearly twice the size </a:t>
            </a:r>
            <a:r>
              <a:rPr lang="en-US" dirty="0" smtClean="0"/>
              <a:t>retaining the </a:t>
            </a:r>
            <a:r>
              <a:rPr lang="en-US" dirty="0" smtClean="0"/>
              <a:t>original Brick tumulus of </a:t>
            </a:r>
            <a:r>
              <a:rPr lang="en-US" dirty="0" err="1" smtClean="0"/>
              <a:t>Asokan</a:t>
            </a:r>
            <a:r>
              <a:rPr lang="en-US" dirty="0" smtClean="0"/>
              <a:t> period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 err="1" smtClean="0"/>
              <a:t>Stupa</a:t>
            </a:r>
            <a:r>
              <a:rPr lang="en-US" dirty="0" smtClean="0"/>
              <a:t> was hence encased within </a:t>
            </a:r>
            <a:r>
              <a:rPr lang="en-US" dirty="0" smtClean="0"/>
              <a:t>an envelope </a:t>
            </a:r>
            <a:r>
              <a:rPr lang="en-US" dirty="0" smtClean="0"/>
              <a:t>– </a:t>
            </a:r>
            <a:r>
              <a:rPr lang="en-US" dirty="0" err="1" smtClean="0"/>
              <a:t>Achchaday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 smtClean="0"/>
              <a:t>structure was hence 120’0” dia. </a:t>
            </a:r>
            <a:r>
              <a:rPr lang="en-US" dirty="0" smtClean="0"/>
              <a:t>54’0” high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 </a:t>
            </a:r>
            <a:r>
              <a:rPr lang="en-US" dirty="0" smtClean="0"/>
              <a:t>terrace- </a:t>
            </a:r>
            <a:r>
              <a:rPr lang="en-US" dirty="0" err="1" smtClean="0"/>
              <a:t>Medhi</a:t>
            </a:r>
            <a:r>
              <a:rPr lang="en-US" dirty="0" smtClean="0"/>
              <a:t> was added 16’0” </a:t>
            </a:r>
            <a:r>
              <a:rPr lang="en-US" dirty="0" smtClean="0"/>
              <a:t>from the </a:t>
            </a:r>
            <a:r>
              <a:rPr lang="en-US" dirty="0" smtClean="0"/>
              <a:t>ground providing a separate lower </a:t>
            </a:r>
            <a:r>
              <a:rPr lang="en-US" dirty="0" smtClean="0"/>
              <a:t>and upper </a:t>
            </a:r>
            <a:r>
              <a:rPr lang="en-US" dirty="0" smtClean="0"/>
              <a:t>ambulatory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Access </a:t>
            </a:r>
            <a:r>
              <a:rPr lang="en-US" dirty="0" smtClean="0"/>
              <a:t>to the </a:t>
            </a:r>
            <a:r>
              <a:rPr lang="en-US" dirty="0" err="1" smtClean="0"/>
              <a:t>medhi</a:t>
            </a:r>
            <a:r>
              <a:rPr lang="en-US" dirty="0" smtClean="0"/>
              <a:t> was on the S side by </a:t>
            </a:r>
            <a:r>
              <a:rPr lang="en-US" dirty="0" smtClean="0"/>
              <a:t>a double </a:t>
            </a:r>
            <a:r>
              <a:rPr lang="en-US" dirty="0" smtClean="0"/>
              <a:t>stairway- </a:t>
            </a:r>
            <a:r>
              <a:rPr lang="en-US" dirty="0" err="1" smtClean="0"/>
              <a:t>Sopana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7048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191000"/>
            <a:ext cx="35718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60960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After the end of the </a:t>
            </a:r>
            <a:r>
              <a:rPr lang="en-US" dirty="0" err="1" smtClean="0"/>
              <a:t>Mauryan</a:t>
            </a:r>
            <a:r>
              <a:rPr lang="en-US" dirty="0" smtClean="0"/>
              <a:t> dynasty in 185 BC we had the </a:t>
            </a:r>
            <a:r>
              <a:rPr lang="en-US" dirty="0" err="1" smtClean="0"/>
              <a:t>Sungas</a:t>
            </a:r>
            <a:r>
              <a:rPr lang="en-US" dirty="0" smtClean="0"/>
              <a:t> taking </a:t>
            </a:r>
            <a:r>
              <a:rPr lang="en-US" dirty="0" smtClean="0"/>
              <a:t>over and ruling till 70 BC in the N and W regions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dirty="0" err="1" smtClean="0"/>
              <a:t>Sungas</a:t>
            </a:r>
            <a:r>
              <a:rPr lang="en-US" dirty="0" smtClean="0"/>
              <a:t> were tolerant to the </a:t>
            </a:r>
            <a:r>
              <a:rPr lang="en-US" dirty="0" smtClean="0"/>
              <a:t>Buddhists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smtClean="0"/>
              <a:t>During the </a:t>
            </a:r>
            <a:r>
              <a:rPr lang="en-US" dirty="0" err="1" smtClean="0"/>
              <a:t>Sungan</a:t>
            </a:r>
            <a:r>
              <a:rPr lang="en-US" dirty="0" smtClean="0"/>
              <a:t> period we had the main change </a:t>
            </a:r>
            <a:r>
              <a:rPr lang="en-US" dirty="0" smtClean="0"/>
              <a:t>being improvement of </a:t>
            </a:r>
            <a:r>
              <a:rPr lang="en-US" dirty="0" smtClean="0"/>
              <a:t>the </a:t>
            </a:r>
            <a:r>
              <a:rPr lang="en-US" dirty="0" err="1" smtClean="0"/>
              <a:t>stupa</a:t>
            </a:r>
            <a:r>
              <a:rPr lang="en-US" dirty="0" smtClean="0"/>
              <a:t> into a more dignified architectural structure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Replacement of the impermanent materials with permanent </a:t>
            </a:r>
            <a:r>
              <a:rPr lang="en-US" i="1" dirty="0" smtClean="0"/>
              <a:t>materials such </a:t>
            </a:r>
            <a:r>
              <a:rPr lang="en-US" i="1" dirty="0" smtClean="0"/>
              <a:t>as </a:t>
            </a:r>
            <a:r>
              <a:rPr lang="en-US" i="1" dirty="0" smtClean="0"/>
              <a:t>stone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smtClean="0"/>
              <a:t>This is understood by </a:t>
            </a:r>
            <a:r>
              <a:rPr lang="en-US" dirty="0" err="1" smtClean="0"/>
              <a:t>analysing</a:t>
            </a:r>
            <a:r>
              <a:rPr lang="en-US" dirty="0" smtClean="0"/>
              <a:t> the alterations made to surviving </a:t>
            </a:r>
            <a:r>
              <a:rPr lang="en-US" dirty="0" err="1" smtClean="0"/>
              <a:t>egs</a:t>
            </a:r>
            <a:r>
              <a:rPr lang="en-US" dirty="0" smtClean="0"/>
              <a:t>.,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chief one being </a:t>
            </a:r>
            <a:r>
              <a:rPr lang="en-US" dirty="0" err="1" smtClean="0"/>
              <a:t>Sanchi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305800" cy="652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609600"/>
            <a:ext cx="7460604" cy="591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05800" cy="1066800"/>
          </a:xfrm>
        </p:spPr>
        <p:txBody>
          <a:bodyPr/>
          <a:lstStyle/>
          <a:p>
            <a:r>
              <a:rPr lang="en-US" dirty="0" smtClean="0"/>
              <a:t>'Great </a:t>
            </a:r>
            <a:r>
              <a:rPr lang="en-US" dirty="0" err="1" smtClean="0"/>
              <a:t>Stupa</a:t>
            </a:r>
            <a:r>
              <a:rPr lang="en-US" dirty="0" smtClean="0"/>
              <a:t>' at </a:t>
            </a:r>
            <a:r>
              <a:rPr lang="en-US" dirty="0" err="1" smtClean="0"/>
              <a:t>Sanchi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10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dirty="0" smtClean="0"/>
              <a:t>is </a:t>
            </a:r>
            <a:r>
              <a:rPr lang="en-US" dirty="0" smtClean="0"/>
              <a:t>the oldest stone structure in India </a:t>
            </a:r>
            <a:r>
              <a:rPr lang="en-US" dirty="0" smtClean="0"/>
              <a:t>and was </a:t>
            </a:r>
            <a:r>
              <a:rPr lang="en-US" dirty="0" smtClean="0"/>
              <a:t>originally commissioned by the emperor </a:t>
            </a:r>
            <a:r>
              <a:rPr lang="en-US" dirty="0" err="1" smtClean="0"/>
              <a:t>Ashoka</a:t>
            </a:r>
            <a:r>
              <a:rPr lang="en-US" dirty="0" smtClean="0"/>
              <a:t> the Great in </a:t>
            </a:r>
            <a:r>
              <a:rPr lang="en-US" dirty="0" smtClean="0"/>
              <a:t>the 3rd </a:t>
            </a:r>
            <a:r>
              <a:rPr lang="en-US" dirty="0" smtClean="0"/>
              <a:t>century BCE.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Its nucleus was a simple hemispherical brick structure built over </a:t>
            </a:r>
            <a:r>
              <a:rPr lang="en-US" dirty="0" smtClean="0"/>
              <a:t>the relics </a:t>
            </a:r>
            <a:r>
              <a:rPr lang="en-US" dirty="0" smtClean="0"/>
              <a:t>of the Buddha.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It </a:t>
            </a:r>
            <a:r>
              <a:rPr lang="en-US" dirty="0" smtClean="0"/>
              <a:t>was crowned by the </a:t>
            </a:r>
            <a:r>
              <a:rPr lang="en-US" i="1" dirty="0" err="1" smtClean="0"/>
              <a:t>chatra</a:t>
            </a:r>
            <a:r>
              <a:rPr lang="en-US" i="1" dirty="0" smtClean="0"/>
              <a:t>, a parasol-like structure </a:t>
            </a:r>
            <a:r>
              <a:rPr lang="en-US" i="1" dirty="0" smtClean="0"/>
              <a:t>symbolizing </a:t>
            </a:r>
            <a:r>
              <a:rPr lang="en-US" dirty="0" smtClean="0"/>
              <a:t>high </a:t>
            </a:r>
            <a:r>
              <a:rPr lang="en-US" dirty="0" smtClean="0"/>
              <a:t>rank, which was intended to </a:t>
            </a:r>
            <a:r>
              <a:rPr lang="en-US" dirty="0" err="1" smtClean="0"/>
              <a:t>honour</a:t>
            </a:r>
            <a:r>
              <a:rPr lang="en-US" dirty="0" smtClean="0"/>
              <a:t> and shelter the relics.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It </a:t>
            </a:r>
            <a:r>
              <a:rPr lang="en-US" dirty="0" smtClean="0"/>
              <a:t>has four profusely carved ornamental gateways and a </a:t>
            </a:r>
            <a:r>
              <a:rPr lang="en-US" dirty="0" smtClean="0"/>
              <a:t>balustrade encircling </a:t>
            </a:r>
            <a:r>
              <a:rPr lang="en-US" dirty="0" smtClean="0"/>
              <a:t>the whole structure.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DOME- is a solid brick-work 32.32m in diameter and 12.8m high.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dirty="0" smtClean="0"/>
              <a:t>dome has a slight ‘crushed’ profile at top and was surmounted </a:t>
            </a:r>
            <a:r>
              <a:rPr lang="en-US" dirty="0" smtClean="0"/>
              <a:t>by HARMIKA </a:t>
            </a:r>
            <a:r>
              <a:rPr lang="en-US" dirty="0" smtClean="0"/>
              <a:t>with a central triple UMBRELLA.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dirty="0" smtClean="0"/>
              <a:t>facing of the dome consists of dry masonry composed of </a:t>
            </a:r>
            <a:r>
              <a:rPr lang="en-US" dirty="0" smtClean="0"/>
              <a:t>hammer dressed </a:t>
            </a:r>
            <a:r>
              <a:rPr lang="en-US" dirty="0" smtClean="0"/>
              <a:t>stones laid in even courses.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/>
              <a:t>The terrace 4.87m high from ground was added thus creating </a:t>
            </a:r>
            <a:r>
              <a:rPr lang="en-US" dirty="0" smtClean="0"/>
              <a:t>a separate </a:t>
            </a:r>
            <a:r>
              <a:rPr lang="en-US" dirty="0" smtClean="0"/>
              <a:t>and upper AMBULATORY passage 1.8m wide access </a:t>
            </a:r>
            <a:r>
              <a:rPr lang="en-US" dirty="0" smtClean="0"/>
              <a:t>to which </a:t>
            </a:r>
            <a:r>
              <a:rPr lang="en-US" dirty="0" smtClean="0"/>
              <a:t>was provided by a double staircase with high BALUSTRADE, </a:t>
            </a:r>
            <a:r>
              <a:rPr lang="en-US" dirty="0" smtClean="0"/>
              <a:t>on the </a:t>
            </a:r>
            <a:r>
              <a:rPr lang="en-US" dirty="0" smtClean="0"/>
              <a:t>south side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248400"/>
          </a:xfrm>
        </p:spPr>
        <p:txBody>
          <a:bodyPr/>
          <a:lstStyle/>
          <a:p>
            <a:r>
              <a:rPr lang="en-US" dirty="0" smtClean="0"/>
              <a:t>There are four gateways known as ‘TORANAS’ at the cardinal points </a:t>
            </a:r>
            <a:r>
              <a:rPr lang="en-US" dirty="0" smtClean="0"/>
              <a:t>to the </a:t>
            </a:r>
            <a:r>
              <a:rPr lang="en-US" dirty="0" smtClean="0"/>
              <a:t>compass and are slightly staggered from the railing </a:t>
            </a:r>
            <a:r>
              <a:rPr lang="en-US" dirty="0" smtClean="0"/>
              <a:t>enclosing </a:t>
            </a:r>
            <a:r>
              <a:rPr lang="en-US" dirty="0" err="1" smtClean="0"/>
              <a:t>stupa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</a:t>
            </a:r>
            <a:r>
              <a:rPr lang="en-US" dirty="0" smtClean="0"/>
              <a:t>ambulatory or </a:t>
            </a:r>
            <a:r>
              <a:rPr lang="en-US" dirty="0" err="1" smtClean="0"/>
              <a:t>pradakshina</a:t>
            </a:r>
            <a:r>
              <a:rPr lang="en-US" dirty="0" smtClean="0"/>
              <a:t> path is fenced by railing 3.35m </a:t>
            </a:r>
            <a:r>
              <a:rPr lang="en-US" dirty="0" smtClean="0"/>
              <a:t>high all </a:t>
            </a:r>
            <a:r>
              <a:rPr lang="en-US" dirty="0" smtClean="0"/>
              <a:t>around the </a:t>
            </a:r>
            <a:r>
              <a:rPr lang="en-US" dirty="0" err="1" smtClean="0"/>
              <a:t>stupa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Outside </a:t>
            </a:r>
            <a:r>
              <a:rPr lang="en-US" dirty="0" smtClean="0"/>
              <a:t>the railing there once stood the famous </a:t>
            </a:r>
            <a:r>
              <a:rPr lang="en-US" dirty="0" err="1" smtClean="0"/>
              <a:t>ashoka</a:t>
            </a:r>
            <a:r>
              <a:rPr lang="en-US" dirty="0" smtClean="0"/>
              <a:t> pillar, </a:t>
            </a:r>
            <a:r>
              <a:rPr lang="en-US" dirty="0" smtClean="0"/>
              <a:t>the fragments </a:t>
            </a:r>
            <a:r>
              <a:rPr lang="en-US" dirty="0" smtClean="0"/>
              <a:t>of which are noticed now to the right of southern </a:t>
            </a:r>
            <a:r>
              <a:rPr lang="en-US" dirty="0" err="1" smtClean="0"/>
              <a:t>torana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Torans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1"/>
            <a:ext cx="4628744" cy="368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3050" y="152400"/>
            <a:ext cx="37909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458200" cy="6096000"/>
          </a:xfrm>
        </p:spPr>
        <p:txBody>
          <a:bodyPr/>
          <a:lstStyle/>
          <a:p>
            <a:pPr>
              <a:buNone/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Torana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err="1" smtClean="0"/>
              <a:t>Toranas</a:t>
            </a:r>
            <a:r>
              <a:rPr lang="en-US" dirty="0" smtClean="0"/>
              <a:t>, the entrance to the ambulatory were accepted as the traditional type of ceremonial </a:t>
            </a:r>
            <a:r>
              <a:rPr lang="en-US" dirty="0" err="1" smtClean="0"/>
              <a:t>potals</a:t>
            </a:r>
            <a:r>
              <a:rPr lang="en-US" dirty="0" smtClean="0"/>
              <a:t> and </a:t>
            </a:r>
            <a:r>
              <a:rPr lang="en-US" dirty="0" smtClean="0"/>
              <a:t>excel the </a:t>
            </a:r>
            <a:r>
              <a:rPr lang="en-US" dirty="0" smtClean="0"/>
              <a:t>array of architectural embellishment.</a:t>
            </a:r>
          </a:p>
          <a:p>
            <a:r>
              <a:rPr lang="en-US" dirty="0" err="1" smtClean="0"/>
              <a:t>Torana</a:t>
            </a:r>
            <a:r>
              <a:rPr lang="en-US" dirty="0" smtClean="0"/>
              <a:t> </a:t>
            </a:r>
            <a:r>
              <a:rPr lang="en-US" dirty="0" smtClean="0"/>
              <a:t>consists of two square </a:t>
            </a:r>
            <a:r>
              <a:rPr lang="en-US" dirty="0" err="1" smtClean="0"/>
              <a:t>uprite</a:t>
            </a:r>
            <a:r>
              <a:rPr lang="en-US" dirty="0" smtClean="0"/>
              <a:t> columns with capital of lion or elephant heads denoting strength.</a:t>
            </a:r>
          </a:p>
          <a:p>
            <a:r>
              <a:rPr lang="en-US" dirty="0" smtClean="0"/>
              <a:t>These </a:t>
            </a:r>
            <a:r>
              <a:rPr lang="en-US" dirty="0" smtClean="0"/>
              <a:t>columns support three separate horizontal panels between each of which is a row of </a:t>
            </a:r>
            <a:r>
              <a:rPr lang="en-US" dirty="0" smtClean="0"/>
              <a:t>ornamental balusters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</a:t>
            </a:r>
            <a:r>
              <a:rPr lang="en-US" dirty="0" smtClean="0"/>
              <a:t>panels are supported by </a:t>
            </a:r>
            <a:r>
              <a:rPr lang="en-US" dirty="0" err="1" smtClean="0"/>
              <a:t>atlantean</a:t>
            </a:r>
            <a:r>
              <a:rPr lang="en-US" dirty="0" smtClean="0"/>
              <a:t> figures, a group of dwarfs, lions and elephant.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total height of this erection is somewhat 10.36m with a width of 3m </a:t>
            </a:r>
            <a:r>
              <a:rPr lang="en-US" dirty="0" smtClean="0"/>
              <a:t>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572000" cy="526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762000"/>
            <a:ext cx="4783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Ahokan</a:t>
            </a:r>
            <a:r>
              <a:rPr lang="en-US" sz="3200" dirty="0" smtClean="0"/>
              <a:t> Pillars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1447800"/>
            <a:ext cx="4305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066800"/>
          </a:xfrm>
        </p:spPr>
        <p:txBody>
          <a:bodyPr/>
          <a:lstStyle/>
          <a:p>
            <a:r>
              <a:rPr lang="en-US" dirty="0" smtClean="0"/>
              <a:t>RAILING OR VEDICA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vedica</a:t>
            </a:r>
            <a:r>
              <a:rPr lang="en-US" dirty="0" smtClean="0"/>
              <a:t> or railing consists of upright octagonal plan 45cm </a:t>
            </a:r>
            <a:r>
              <a:rPr lang="en-US" dirty="0" smtClean="0"/>
              <a:t>in diameter </a:t>
            </a:r>
            <a:r>
              <a:rPr lang="en-US" dirty="0" smtClean="0"/>
              <a:t>spaced at 60 to 90cm from each other and connected </a:t>
            </a:r>
            <a:r>
              <a:rPr lang="en-US" dirty="0" smtClean="0"/>
              <a:t>by three </a:t>
            </a:r>
            <a:r>
              <a:rPr lang="en-US" dirty="0" smtClean="0"/>
              <a:t>lens shaped horizontals called ‘</a:t>
            </a:r>
            <a:r>
              <a:rPr lang="en-US" dirty="0" err="1" smtClean="0"/>
              <a:t>suchi</a:t>
            </a:r>
            <a:r>
              <a:rPr lang="en-US" dirty="0" smtClean="0"/>
              <a:t>’ or needles 60cm </a:t>
            </a:r>
            <a:r>
              <a:rPr lang="en-US" dirty="0" smtClean="0"/>
              <a:t>deep being </a:t>
            </a:r>
            <a:r>
              <a:rPr lang="en-US" dirty="0" smtClean="0"/>
              <a:t>threaded through the holes of the upright.</a:t>
            </a:r>
          </a:p>
          <a:p>
            <a:r>
              <a:rPr lang="en-US" dirty="0" smtClean="0"/>
              <a:t>• The top horizontal bar is provided with coping to drain out rain water.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867150"/>
            <a:ext cx="378031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Asokan</a:t>
            </a:r>
            <a:r>
              <a:rPr lang="en-US" dirty="0" smtClean="0"/>
              <a:t> School of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significance of this school lies in the fact that it marks </a:t>
            </a:r>
            <a:r>
              <a:rPr lang="en-US" dirty="0" smtClean="0"/>
              <a:t>the beginning </a:t>
            </a:r>
            <a:r>
              <a:rPr lang="en-US" dirty="0" smtClean="0"/>
              <a:t>of an era when India , through Buddhist thought was in </a:t>
            </a:r>
            <a:r>
              <a:rPr lang="en-US" dirty="0" smtClean="0"/>
              <a:t>a position </a:t>
            </a:r>
            <a:r>
              <a:rPr lang="en-US" dirty="0" smtClean="0"/>
              <a:t>to dictate the rest of Asia, its religion, its symbolism and </a:t>
            </a:r>
            <a:r>
              <a:rPr lang="en-US" dirty="0" smtClean="0"/>
              <a:t>its art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principal contributions made by this school to art and</a:t>
            </a:r>
          </a:p>
          <a:p>
            <a:r>
              <a:rPr lang="en-US" dirty="0" smtClean="0"/>
              <a:t>architecture were :</a:t>
            </a:r>
          </a:p>
          <a:p>
            <a:r>
              <a:rPr lang="en-US" dirty="0" smtClean="0"/>
              <a:t>Series </a:t>
            </a:r>
            <a:r>
              <a:rPr lang="en-US" dirty="0" smtClean="0"/>
              <a:t>of edicts inscribed </a:t>
            </a:r>
            <a:r>
              <a:rPr lang="en-US" smtClean="0"/>
              <a:t>on </a:t>
            </a:r>
            <a:r>
              <a:rPr lang="en-US" smtClean="0"/>
              <a:t>rocks</a:t>
            </a:r>
          </a:p>
          <a:p>
            <a:r>
              <a:rPr lang="en-US" smtClean="0"/>
              <a:t> </a:t>
            </a:r>
            <a:r>
              <a:rPr lang="en-US" dirty="0" smtClean="0"/>
              <a:t>Number of tumuli or </a:t>
            </a:r>
            <a:r>
              <a:rPr lang="en-US" dirty="0" err="1" smtClean="0"/>
              <a:t>stupas</a:t>
            </a:r>
            <a:endParaRPr lang="en-US" dirty="0" smtClean="0"/>
          </a:p>
          <a:p>
            <a:r>
              <a:rPr lang="en-US" dirty="0" smtClean="0"/>
              <a:t>• Monolithic pillars</a:t>
            </a:r>
          </a:p>
          <a:p>
            <a:r>
              <a:rPr lang="en-US" dirty="0" smtClean="0"/>
              <a:t>• Group of rock cut chambers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066800"/>
          </a:xfrm>
        </p:spPr>
        <p:txBody>
          <a:bodyPr/>
          <a:lstStyle/>
          <a:p>
            <a:r>
              <a:rPr lang="en-US" b="1" dirty="0" smtClean="0"/>
              <a:t>Monolithic Pillar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Has great artistic values.</a:t>
            </a:r>
          </a:p>
          <a:p>
            <a:r>
              <a:rPr lang="en-US" dirty="0" smtClean="0"/>
              <a:t> Boldly designed ,finely proportioned and conceptually well balanced.</a:t>
            </a:r>
          </a:p>
          <a:p>
            <a:r>
              <a:rPr lang="en-US" dirty="0" smtClean="0"/>
              <a:t> Free standing pillars, not part of an architectural composition.</a:t>
            </a:r>
          </a:p>
          <a:p>
            <a:r>
              <a:rPr lang="en-US" dirty="0" smtClean="0"/>
              <a:t>Aesthetic properties concentrated on capitals and superstructures.</a:t>
            </a:r>
          </a:p>
          <a:p>
            <a:r>
              <a:rPr lang="en-US" dirty="0" smtClean="0"/>
              <a:t> The pillars are on average about 40-50 feet high and weighed up to around 50 tons each.</a:t>
            </a:r>
          </a:p>
          <a:p>
            <a:r>
              <a:rPr lang="en-US" dirty="0" smtClean="0"/>
              <a:t> Both pieces (shaft &amp; </a:t>
            </a:r>
            <a:r>
              <a:rPr lang="en-US" dirty="0" err="1" smtClean="0"/>
              <a:t>Supersturucture</a:t>
            </a:r>
            <a:r>
              <a:rPr lang="en-US" dirty="0" smtClean="0"/>
              <a:t>) joined by a copper bolt accurately fitted into the </a:t>
            </a:r>
            <a:r>
              <a:rPr lang="en-US" dirty="0" err="1" smtClean="0"/>
              <a:t>tenon</a:t>
            </a:r>
            <a:r>
              <a:rPr lang="en-US" dirty="0" smtClean="0"/>
              <a:t> made for it without use of cement.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Details (monolithic Pillar)</a:t>
            </a:r>
          </a:p>
          <a:p>
            <a:r>
              <a:rPr lang="en-US" dirty="0" smtClean="0"/>
              <a:t> Each pillar has 2 parts – Shaft , capital</a:t>
            </a:r>
          </a:p>
          <a:p>
            <a:r>
              <a:rPr lang="en-US" dirty="0" smtClean="0"/>
              <a:t>Shaft- circular piece of stone tapering towards </a:t>
            </a:r>
            <a:r>
              <a:rPr lang="en-US" dirty="0" err="1" smtClean="0"/>
              <a:t>upperside</a:t>
            </a:r>
            <a:r>
              <a:rPr lang="en-US" dirty="0" smtClean="0"/>
              <a:t> (40-50 ft) long.</a:t>
            </a:r>
          </a:p>
          <a:p>
            <a:r>
              <a:rPr lang="en-US" dirty="0" smtClean="0"/>
              <a:t>Capital – Placed on the top of the tapering shaft.</a:t>
            </a:r>
          </a:p>
          <a:p>
            <a:r>
              <a:rPr lang="en-US" dirty="0" smtClean="0"/>
              <a:t>Capital further is in three parts –Inverted lotus or bell</a:t>
            </a:r>
          </a:p>
          <a:p>
            <a:r>
              <a:rPr lang="en-US" dirty="0" smtClean="0"/>
              <a:t> Base pedestal</a:t>
            </a:r>
          </a:p>
          <a:p>
            <a:r>
              <a:rPr lang="en-US" dirty="0" smtClean="0"/>
              <a:t> Animal and animal with Dharma-chakra</a:t>
            </a:r>
          </a:p>
          <a:p>
            <a:r>
              <a:rPr lang="en-US" dirty="0" smtClean="0"/>
              <a:t>Red sandstone for construction.- as they have </a:t>
            </a:r>
            <a:r>
              <a:rPr lang="en-US" dirty="0" err="1" smtClean="0"/>
              <a:t>magnificicent</a:t>
            </a:r>
            <a:r>
              <a:rPr lang="en-US" dirty="0" smtClean="0"/>
              <a:t>  shape,  </a:t>
            </a:r>
            <a:r>
              <a:rPr lang="en-US" dirty="0" err="1" smtClean="0"/>
              <a:t>proportions,coronation</a:t>
            </a:r>
            <a:r>
              <a:rPr lang="en-US" dirty="0" smtClean="0"/>
              <a:t> and surface finish.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5715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Fluting and radial pattern seem under complete control and coordination with the top circle of the capital.</a:t>
            </a:r>
          </a:p>
          <a:p>
            <a:r>
              <a:rPr lang="en-US" dirty="0" smtClean="0"/>
              <a:t>• The column is </a:t>
            </a:r>
            <a:r>
              <a:rPr lang="en-US" dirty="0" err="1" smtClean="0"/>
              <a:t>persepolitan</a:t>
            </a:r>
            <a:r>
              <a:rPr lang="en-US" dirty="0" smtClean="0"/>
              <a:t> and is octagonal with bell shaped capital.</a:t>
            </a:r>
          </a:p>
          <a:p>
            <a:r>
              <a:rPr lang="en-US" dirty="0" smtClean="0"/>
              <a:t> The capital consists of a canopy representing an inverted bell shaped lotus flower, a short cylindrical abacus with four 24-spoked dharma</a:t>
            </a:r>
          </a:p>
          <a:p>
            <a:r>
              <a:rPr lang="en-US" dirty="0" smtClean="0"/>
              <a:t>wheels with fur animals(an elephant, a bull, a horse , a lion).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1313688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Chaitya</a:t>
            </a:r>
            <a:r>
              <a:rPr lang="en-US" sz="5400" dirty="0" smtClean="0"/>
              <a:t> halls</a:t>
            </a:r>
            <a:br>
              <a:rPr lang="en-US" sz="5400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746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962400"/>
            <a:ext cx="6096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 flipH="1">
            <a:off x="7162800" y="3962400"/>
            <a:ext cx="152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Plan : </a:t>
            </a:r>
            <a:r>
              <a:rPr lang="en-US" dirty="0" err="1" smtClean="0"/>
              <a:t>Chaitya</a:t>
            </a:r>
            <a:r>
              <a:rPr lang="en-US" dirty="0" smtClean="0"/>
              <a:t> hall at </a:t>
            </a:r>
            <a:r>
              <a:rPr lang="en-US" dirty="0" err="1" smtClean="0"/>
              <a:t>Karli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latin typeface="Bell MT" pitchFamily="18" charset="0"/>
              </a:rPr>
              <a:t>Chaitya</a:t>
            </a:r>
            <a:r>
              <a:rPr lang="en-US" b="1" dirty="0" smtClean="0">
                <a:latin typeface="Bell MT" pitchFamily="18" charset="0"/>
              </a:rPr>
              <a:t> – from Sanskrit term - means pyre or Sacred spot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Rock -cut Buddhist architecture ---</a:t>
            </a:r>
            <a:r>
              <a:rPr lang="en-US" b="1" dirty="0" err="1" smtClean="0">
                <a:solidFill>
                  <a:srgbClr val="00B0F0"/>
                </a:solidFill>
              </a:rPr>
              <a:t>Chaitya</a:t>
            </a:r>
            <a:r>
              <a:rPr lang="en-US" b="1" dirty="0" smtClean="0">
                <a:solidFill>
                  <a:srgbClr val="00B0F0"/>
                </a:solidFill>
              </a:rPr>
              <a:t> hall (Prayer hall)</a:t>
            </a:r>
          </a:p>
          <a:p>
            <a:r>
              <a:rPr lang="en-US" dirty="0" smtClean="0"/>
              <a:t>Though it was great in size, it had function limitation during unfavorable weather. </a:t>
            </a:r>
          </a:p>
          <a:p>
            <a:r>
              <a:rPr lang="en-US" dirty="0" smtClean="0"/>
              <a:t>The solution  </a:t>
            </a:r>
            <a:r>
              <a:rPr lang="en-US" dirty="0" err="1" smtClean="0"/>
              <a:t>Chaitya</a:t>
            </a:r>
            <a:r>
              <a:rPr lang="en-US" dirty="0" smtClean="0"/>
              <a:t> hall ( enclosed space) with a miniature </a:t>
            </a:r>
            <a:r>
              <a:rPr lang="en-US" dirty="0" err="1" smtClean="0"/>
              <a:t>stupa</a:t>
            </a:r>
            <a:r>
              <a:rPr lang="en-US" dirty="0" smtClean="0"/>
              <a:t> at one </a:t>
            </a:r>
            <a:r>
              <a:rPr lang="en-US" dirty="0" err="1" smtClean="0"/>
              <a:t>endSacred</a:t>
            </a:r>
            <a:r>
              <a:rPr lang="en-US" dirty="0" smtClean="0"/>
              <a:t> spot</a:t>
            </a:r>
          </a:p>
          <a:p>
            <a:r>
              <a:rPr lang="en-US" dirty="0" smtClean="0"/>
              <a:t>Temple as well as assembly hall relating Buddhism</a:t>
            </a:r>
          </a:p>
          <a:p>
            <a:r>
              <a:rPr lang="en-US" dirty="0" smtClean="0"/>
              <a:t>•Vaulted hall with non – structural colonnade</a:t>
            </a:r>
          </a:p>
          <a:p>
            <a:r>
              <a:rPr lang="en-US" dirty="0" smtClean="0"/>
              <a:t>Rectangular hall with apsidal end with </a:t>
            </a:r>
            <a:r>
              <a:rPr lang="en-US" dirty="0" err="1" smtClean="0"/>
              <a:t>chaitya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aju Academic 2017-2018\E Content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2895600" cy="2168905"/>
          </a:xfrm>
          <a:prstGeom prst="rect">
            <a:avLst/>
          </a:prstGeom>
          <a:noFill/>
        </p:spPr>
      </p:pic>
      <p:pic>
        <p:nvPicPr>
          <p:cNvPr id="3075" name="Picture 3" descr="E:\Laju Academic 2017-2018\E Content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514600"/>
            <a:ext cx="2724150" cy="2043113"/>
          </a:xfrm>
          <a:prstGeom prst="rect">
            <a:avLst/>
          </a:prstGeom>
          <a:noFill/>
        </p:spPr>
      </p:pic>
      <p:pic>
        <p:nvPicPr>
          <p:cNvPr id="3076" name="Picture 4" descr="E:\Laju Academic 2017-2018\E Content\a-reconstruction-of-the-chaitya-hall-at-karle-J2W6R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3344"/>
            <a:ext cx="9144000" cy="6091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1713</Words>
  <Application>Microsoft Office PowerPoint</Application>
  <PresentationFormat>On-screen Show (4:3)</PresentationFormat>
  <Paragraphs>146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Buddhist Architecture </vt:lpstr>
      <vt:lpstr>Slide 2</vt:lpstr>
      <vt:lpstr>Slide 3</vt:lpstr>
      <vt:lpstr>Monolithic Pillar</vt:lpstr>
      <vt:lpstr>Slide 5</vt:lpstr>
      <vt:lpstr>Slide 6</vt:lpstr>
      <vt:lpstr>        Chaitya halls </vt:lpstr>
      <vt:lpstr>Slide 8</vt:lpstr>
      <vt:lpstr>Slide 9</vt:lpstr>
      <vt:lpstr>Slide 10</vt:lpstr>
      <vt:lpstr>Chaitya hall at karle </vt:lpstr>
      <vt:lpstr>Interior of chaitya,Karle</vt:lpstr>
      <vt:lpstr>Slide 13</vt:lpstr>
      <vt:lpstr>Vihara •</vt:lpstr>
      <vt:lpstr>Slide 15</vt:lpstr>
      <vt:lpstr>Slide 16</vt:lpstr>
      <vt:lpstr>Slide 17</vt:lpstr>
      <vt:lpstr>Stupa : Evolution</vt:lpstr>
      <vt:lpstr>Slide 19</vt:lpstr>
      <vt:lpstr>Sanchi Stupa</vt:lpstr>
      <vt:lpstr>Slide 21</vt:lpstr>
      <vt:lpstr>Slide 22</vt:lpstr>
      <vt:lpstr>Slide 23</vt:lpstr>
      <vt:lpstr>Slide 24</vt:lpstr>
      <vt:lpstr>'Great Stupa' at Sanchi </vt:lpstr>
      <vt:lpstr>Slide 26</vt:lpstr>
      <vt:lpstr>Slide 27</vt:lpstr>
      <vt:lpstr>Torans</vt:lpstr>
      <vt:lpstr>Slide 29</vt:lpstr>
      <vt:lpstr>RAILING OR VEDICA</vt:lpstr>
      <vt:lpstr>Asokan School of Architecture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Buddhist Architecture </dc:title>
  <dc:creator>Stud</dc:creator>
  <cp:lastModifiedBy>Stud</cp:lastModifiedBy>
  <cp:revision>24</cp:revision>
  <dcterms:created xsi:type="dcterms:W3CDTF">2006-08-16T00:00:00Z</dcterms:created>
  <dcterms:modified xsi:type="dcterms:W3CDTF">2017-11-16T12:18:49Z</dcterms:modified>
</cp:coreProperties>
</file>